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haRSM/tCmsylnY7gTJtWfbTmH6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A29677A-9701-4FB9-A818-086B8F8B6B48}">
  <a:tblStyle styleId="{2A29677A-9701-4FB9-A818-086B8F8B6B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default, three convolutional layers with batch normalization and ReLU activation function are used. Each layers has 256 filters with 4 x 4 kernel. The stride is 2. A 1x1 convolutional layer is added at last to generate predicted heatmap {H</a:t>
            </a:r>
            <a:r>
              <a:rPr baseline="-2500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,….H</a:t>
            </a:r>
            <a:r>
              <a:rPr baseline="-2500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 for all k key point.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MSE is used as the loss between the predicted heatmaps and targeted heatmaps. The targeted heatmaps H</a:t>
            </a:r>
            <a:r>
              <a:rPr baseline="-2500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joint k is generated by applying a 2D gaussian centerd on the k</a:t>
            </a:r>
            <a:r>
              <a:rPr baseline="3000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join’s ground truth location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b3d5db23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ab3d5db238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b5ca525a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ab5ca525a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b3d5db23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OKS metric shows </a:t>
            </a:r>
            <a:r>
              <a:rPr b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ONLY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how close is predicted keypoint to the true keypoint (value from 0 to 1).</a:t>
            </a:r>
            <a:endParaRPr/>
          </a:p>
        </p:txBody>
      </p:sp>
      <p:sp>
        <p:nvSpPr>
          <p:cNvPr id="258" name="Google Shape;258;gab3d5db238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b3d5db23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ab3d5db238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b3d5db23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ab3d5db238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3d5db238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ab3d5db238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b3d5db23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ab3d5db238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b3d5db23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gab3d5db238_0_2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b5ca525a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ab5ca525a2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b5ca525a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ab5ca525a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b5ca525a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ab5ca525a2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b3d5db23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ab3d5db238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b3d5db23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gab3d5db238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b3d5db23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gab3d5db238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b3d5db23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ab3d5db238_0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b3d5db23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gab3d5db238_0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a234f721f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a234f721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b3d5db2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gab3d5db238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b3d5db23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ab3d5db238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89c0322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ga89c03222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b3d5db23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ab3d5db238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b3d5db23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ab3d5db238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b5ca525a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ab5ca525a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b3d5db23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ab3d5db238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29.jpg"/><Relationship Id="rId7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6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codataset.org/#home" TargetMode="External"/><Relationship Id="rId4" Type="http://schemas.openxmlformats.org/officeDocument/2006/relationships/hyperlink" Target="https://github.com/microsoft/human-pose-estimation.pytorch" TargetMode="External"/><Relationship Id="rId5" Type="http://schemas.openxmlformats.org/officeDocument/2006/relationships/hyperlink" Target="https://towardsdatascience.com/an-overview-of-resnet-and-its-variants-5281e2f56035" TargetMode="External"/><Relationship Id="rId6" Type="http://schemas.openxmlformats.org/officeDocument/2006/relationships/hyperlink" Target="https://towardsdatascience.com/breaking-down-mean-average-precision-map-ae462f623a52" TargetMode="External"/><Relationship Id="rId7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73"/>
            <a:ext cx="91440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Human Pose Estimation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Presented by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Ahmad N. Riza (M10903807), Department of Mechanical Engineering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Jirayu Petchhan (D10907801), Department of Electrical Engineering</a:t>
            </a:r>
            <a:endParaRPr/>
          </a:p>
        </p:txBody>
      </p:sp>
      <p:pic>
        <p:nvPicPr>
          <p:cNvPr descr="Indonesian"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0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/>
          <p:nvPr>
            <p:ph type="title"/>
          </p:nvPr>
        </p:nvSpPr>
        <p:spPr>
          <a:xfrm>
            <a:off x="838200" y="681037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Network Architecture </a:t>
            </a:r>
            <a:endParaRPr/>
          </a:p>
        </p:txBody>
      </p:sp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767850" y="4812075"/>
            <a:ext cx="105156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Each deconvolutional layer using (batch normalization, ReLU, f=256, k=4, s=2)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Deconvolutional layer following by 1x1 convolutional layer</a:t>
            </a:r>
            <a:endParaRPr/>
          </a:p>
        </p:txBody>
      </p:sp>
      <p:pic>
        <p:nvPicPr>
          <p:cNvPr descr="Indonesian" id="185" name="Google Shape;1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0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843088"/>
            <a:ext cx="7048317" cy="281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2067" y="1843088"/>
            <a:ext cx="2716582" cy="281657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/>
          <p:nvPr/>
        </p:nvSpPr>
        <p:spPr>
          <a:xfrm>
            <a:off x="1052775" y="1690700"/>
            <a:ext cx="1482600" cy="5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ResNet</a:t>
            </a:r>
            <a:endParaRPr sz="1800"/>
          </a:p>
        </p:txBody>
      </p:sp>
      <p:cxnSp>
        <p:nvCxnSpPr>
          <p:cNvPr id="190" name="Google Shape;190;p5"/>
          <p:cNvCxnSpPr/>
          <p:nvPr/>
        </p:nvCxnSpPr>
        <p:spPr>
          <a:xfrm>
            <a:off x="1824575" y="2223500"/>
            <a:ext cx="8400" cy="2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5"/>
          <p:cNvSpPr/>
          <p:nvPr/>
        </p:nvSpPr>
        <p:spPr>
          <a:xfrm>
            <a:off x="767850" y="2634125"/>
            <a:ext cx="2995200" cy="19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>
            <p:ph type="title"/>
          </p:nvPr>
        </p:nvSpPr>
        <p:spPr>
          <a:xfrm>
            <a:off x="838200" y="68068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Loss Function &amp; Optimizer</a:t>
            </a:r>
            <a:endParaRPr/>
          </a:p>
        </p:txBody>
      </p:sp>
      <p:pic>
        <p:nvPicPr>
          <p:cNvPr descr="Indonesian" id="198" name="Google Shape;1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0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5200" y="2358550"/>
            <a:ext cx="4621224" cy="16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6"/>
          <p:cNvSpPr/>
          <p:nvPr/>
        </p:nvSpPr>
        <p:spPr>
          <a:xfrm>
            <a:off x="4304675" y="4328875"/>
            <a:ext cx="2330400" cy="5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predicted heatmaps</a:t>
            </a:r>
            <a:endParaRPr sz="1800"/>
          </a:p>
        </p:txBody>
      </p:sp>
      <p:sp>
        <p:nvSpPr>
          <p:cNvPr id="202" name="Google Shape;202;p6"/>
          <p:cNvSpPr/>
          <p:nvPr/>
        </p:nvSpPr>
        <p:spPr>
          <a:xfrm>
            <a:off x="7198525" y="4328875"/>
            <a:ext cx="2330400" cy="5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targeted </a:t>
            </a:r>
            <a:r>
              <a:rPr lang="en-US" sz="1800"/>
              <a:t>heatmaps</a:t>
            </a:r>
            <a:endParaRPr sz="1800"/>
          </a:p>
        </p:txBody>
      </p:sp>
      <p:cxnSp>
        <p:nvCxnSpPr>
          <p:cNvPr id="203" name="Google Shape;203;p6"/>
          <p:cNvCxnSpPr>
            <a:stCxn id="201" idx="0"/>
          </p:cNvCxnSpPr>
          <p:nvPr/>
        </p:nvCxnSpPr>
        <p:spPr>
          <a:xfrm flipH="1" rot="10800000">
            <a:off x="5469875" y="3870475"/>
            <a:ext cx="1038300" cy="4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6"/>
          <p:cNvCxnSpPr>
            <a:stCxn id="202" idx="0"/>
          </p:cNvCxnSpPr>
          <p:nvPr/>
        </p:nvCxnSpPr>
        <p:spPr>
          <a:xfrm rot="10800000">
            <a:off x="7543825" y="3870475"/>
            <a:ext cx="819900" cy="4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6"/>
          <p:cNvSpPr/>
          <p:nvPr/>
        </p:nvSpPr>
        <p:spPr>
          <a:xfrm>
            <a:off x="5923050" y="1825750"/>
            <a:ext cx="2330400" cy="53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</a:t>
            </a:r>
            <a:r>
              <a:rPr lang="en-US" sz="1800"/>
              <a:t>eatmaps classifier</a:t>
            </a:r>
            <a:endParaRPr sz="1800"/>
          </a:p>
        </p:txBody>
      </p:sp>
      <p:sp>
        <p:nvSpPr>
          <p:cNvPr id="206" name="Google Shape;206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6"/>
          <p:cNvSpPr txBox="1"/>
          <p:nvPr>
            <p:ph idx="1" type="body"/>
          </p:nvPr>
        </p:nvSpPr>
        <p:spPr>
          <a:xfrm>
            <a:off x="781775" y="5348350"/>
            <a:ext cx="10515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Loss Function Mean Square Error (MSE)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Optimizer Adaptive Moment Estimation (Adam)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b3d5db238_0_106"/>
          <p:cNvSpPr txBox="1"/>
          <p:nvPr>
            <p:ph type="title"/>
          </p:nvPr>
        </p:nvSpPr>
        <p:spPr>
          <a:xfrm>
            <a:off x="838200" y="681025"/>
            <a:ext cx="48063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Human Body Keypoints</a:t>
            </a:r>
            <a:endParaRPr/>
          </a:p>
        </p:txBody>
      </p:sp>
      <p:sp>
        <p:nvSpPr>
          <p:cNvPr id="213" name="Google Shape;213;gab3d5db238_0_106"/>
          <p:cNvSpPr txBox="1"/>
          <p:nvPr>
            <p:ph idx="1" type="body"/>
          </p:nvPr>
        </p:nvSpPr>
        <p:spPr>
          <a:xfrm>
            <a:off x="838200" y="2163700"/>
            <a:ext cx="4298100" cy="4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keypoint task involves simultaneously detecting people and localizing their keypoint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There are 17 keypoints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214" name="Google Shape;214;gab3d5db238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ab3d5db238_0_10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ab3d5db238_0_1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gab3d5db238_0_106"/>
          <p:cNvSpPr/>
          <p:nvPr/>
        </p:nvSpPr>
        <p:spPr>
          <a:xfrm>
            <a:off x="8220250" y="103445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ab3d5db238_0_106"/>
          <p:cNvSpPr/>
          <p:nvPr/>
        </p:nvSpPr>
        <p:spPr>
          <a:xfrm>
            <a:off x="7384825" y="330340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ab3d5db238_0_106"/>
          <p:cNvSpPr/>
          <p:nvPr/>
        </p:nvSpPr>
        <p:spPr>
          <a:xfrm>
            <a:off x="7537225" y="345580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ab3d5db238_0_106"/>
          <p:cNvSpPr/>
          <p:nvPr/>
        </p:nvSpPr>
        <p:spPr>
          <a:xfrm>
            <a:off x="7689625" y="360820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ab3d5db238_0_106"/>
          <p:cNvSpPr/>
          <p:nvPr/>
        </p:nvSpPr>
        <p:spPr>
          <a:xfrm>
            <a:off x="7842025" y="376060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ab3d5db238_0_106"/>
          <p:cNvSpPr/>
          <p:nvPr/>
        </p:nvSpPr>
        <p:spPr>
          <a:xfrm>
            <a:off x="7994425" y="3913000"/>
            <a:ext cx="91500" cy="9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ow does bacteria harm to the human body?" id="223" name="Google Shape;223;gab3d5db238_0_106"/>
          <p:cNvPicPr preferRelativeResize="0"/>
          <p:nvPr/>
        </p:nvPicPr>
        <p:blipFill rotWithShape="1">
          <a:blip r:embed="rId4">
            <a:alphaModFix/>
          </a:blip>
          <a:srcRect b="8340" l="4409" r="3339" t="2453"/>
          <a:stretch/>
        </p:blipFill>
        <p:spPr>
          <a:xfrm>
            <a:off x="5692925" y="572726"/>
            <a:ext cx="5664251" cy="58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ab3d5db238_0_106"/>
          <p:cNvSpPr/>
          <p:nvPr/>
        </p:nvSpPr>
        <p:spPr>
          <a:xfrm>
            <a:off x="8220250" y="103580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ab3d5db238_0_106"/>
          <p:cNvSpPr/>
          <p:nvPr/>
        </p:nvSpPr>
        <p:spPr>
          <a:xfrm>
            <a:off x="8372650" y="94430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ab3d5db238_0_106"/>
          <p:cNvSpPr/>
          <p:nvPr/>
        </p:nvSpPr>
        <p:spPr>
          <a:xfrm>
            <a:off x="8610600" y="94430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ab3d5db238_0_106"/>
          <p:cNvSpPr/>
          <p:nvPr/>
        </p:nvSpPr>
        <p:spPr>
          <a:xfrm>
            <a:off x="8738350" y="10496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ab3d5db238_0_106"/>
          <p:cNvSpPr/>
          <p:nvPr/>
        </p:nvSpPr>
        <p:spPr>
          <a:xfrm>
            <a:off x="8479300" y="10496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ab3d5db238_0_106"/>
          <p:cNvSpPr/>
          <p:nvPr/>
        </p:nvSpPr>
        <p:spPr>
          <a:xfrm>
            <a:off x="7842025" y="16180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ab3d5db238_0_106"/>
          <p:cNvSpPr/>
          <p:nvPr/>
        </p:nvSpPr>
        <p:spPr>
          <a:xfrm>
            <a:off x="9195550" y="16180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ab3d5db238_0_106"/>
          <p:cNvSpPr/>
          <p:nvPr/>
        </p:nvSpPr>
        <p:spPr>
          <a:xfrm>
            <a:off x="7104525" y="17827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ab3d5db238_0_106"/>
          <p:cNvSpPr/>
          <p:nvPr/>
        </p:nvSpPr>
        <p:spPr>
          <a:xfrm>
            <a:off x="9805150" y="18264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ab3d5db238_0_106"/>
          <p:cNvSpPr/>
          <p:nvPr/>
        </p:nvSpPr>
        <p:spPr>
          <a:xfrm>
            <a:off x="6116100" y="17095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ab3d5db238_0_106"/>
          <p:cNvSpPr/>
          <p:nvPr/>
        </p:nvSpPr>
        <p:spPr>
          <a:xfrm>
            <a:off x="10826100" y="17095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ab3d5db238_0_106"/>
          <p:cNvSpPr/>
          <p:nvPr/>
        </p:nvSpPr>
        <p:spPr>
          <a:xfrm>
            <a:off x="8128750" y="33047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ab3d5db238_0_106"/>
          <p:cNvSpPr/>
          <p:nvPr/>
        </p:nvSpPr>
        <p:spPr>
          <a:xfrm>
            <a:off x="8829850" y="330475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ab3d5db238_0_106"/>
          <p:cNvSpPr/>
          <p:nvPr/>
        </p:nvSpPr>
        <p:spPr>
          <a:xfrm>
            <a:off x="8220250" y="465130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ab3d5db238_0_106"/>
          <p:cNvSpPr/>
          <p:nvPr/>
        </p:nvSpPr>
        <p:spPr>
          <a:xfrm>
            <a:off x="8738350" y="4651300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ab3d5db238_0_106"/>
          <p:cNvSpPr/>
          <p:nvPr/>
        </p:nvSpPr>
        <p:spPr>
          <a:xfrm>
            <a:off x="8128750" y="59652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ab3d5db238_0_106"/>
          <p:cNvSpPr/>
          <p:nvPr/>
        </p:nvSpPr>
        <p:spPr>
          <a:xfrm>
            <a:off x="8829850" y="5965275"/>
            <a:ext cx="91500" cy="9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b5ca525a2_0_10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Validation Method</a:t>
            </a:r>
            <a:endParaRPr/>
          </a:p>
        </p:txBody>
      </p:sp>
      <p:sp>
        <p:nvSpPr>
          <p:cNvPr id="246" name="Google Shape;246;gab5ca525a2_0_10"/>
          <p:cNvSpPr txBox="1"/>
          <p:nvPr>
            <p:ph idx="1" type="body"/>
          </p:nvPr>
        </p:nvSpPr>
        <p:spPr>
          <a:xfrm>
            <a:off x="838200" y="5167200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F1 is used to seek the balance between precision and recall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Very useful when we have imbalanced classes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247" name="Google Shape;247;gab5ca525a2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ab5ca525a2_0_10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ab5ca525a2_0_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gab5ca525a2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1900" y="1783902"/>
            <a:ext cx="2349975" cy="13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ab5ca525a2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750" y="3802923"/>
            <a:ext cx="4907272" cy="9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ab5ca525a2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175" y="3572680"/>
            <a:ext cx="2115725" cy="12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ab5ca525a2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2751" y="2355050"/>
            <a:ext cx="36766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ab5ca525a2_0_10"/>
          <p:cNvSpPr txBox="1"/>
          <p:nvPr/>
        </p:nvSpPr>
        <p:spPr>
          <a:xfrm>
            <a:off x="8946450" y="2232750"/>
            <a:ext cx="2667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many selected items are relevant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ab5ca525a2_0_10"/>
          <p:cNvSpPr txBox="1"/>
          <p:nvPr/>
        </p:nvSpPr>
        <p:spPr>
          <a:xfrm>
            <a:off x="9008050" y="3796275"/>
            <a:ext cx="2667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many relevant items are selected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b3d5db238_0_236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Validation - Object Keypoint Similarity (OKS)</a:t>
            </a:r>
            <a:endParaRPr/>
          </a:p>
        </p:txBody>
      </p:sp>
      <p:sp>
        <p:nvSpPr>
          <p:cNvPr id="261" name="Google Shape;261;gab3d5db238_0_236"/>
          <p:cNvSpPr txBox="1"/>
          <p:nvPr>
            <p:ph idx="1" type="body"/>
          </p:nvPr>
        </p:nvSpPr>
        <p:spPr>
          <a:xfrm>
            <a:off x="838200" y="1690825"/>
            <a:ext cx="10515600" cy="4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Evaluation metrics that contain of average precision and average recall (similar concept to IoU in object detection)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Used to measure how close the detected keypoint is to the ground truth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value range is 0 to 1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Common threshold are 0.5 and 0.75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262" name="Google Shape;262;gab3d5db238_0_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ab3d5db238_0_23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ab3d5db238_0_2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5" name="Google Shape;265;gab3d5db238_0_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000" y="4588800"/>
            <a:ext cx="3661850" cy="17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ab3d5db238_0_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875" y="4979546"/>
            <a:ext cx="4518950" cy="12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b3d5db238_0_4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Experimental Setup</a:t>
            </a:r>
            <a:endParaRPr/>
          </a:p>
        </p:txBody>
      </p:sp>
      <p:sp>
        <p:nvSpPr>
          <p:cNvPr id="272" name="Google Shape;272;gab3d5db238_0_41"/>
          <p:cNvSpPr txBox="1"/>
          <p:nvPr>
            <p:ph idx="1" type="body"/>
          </p:nvPr>
        </p:nvSpPr>
        <p:spPr>
          <a:xfrm>
            <a:off x="838200" y="5166875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model is trained by using pretrained model 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Batch size is depending on the GPU 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273" name="Google Shape;273;gab3d5db238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ab3d5db238_0_4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b3d5db238_0_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76" name="Google Shape;276;gab3d5db238_0_41"/>
          <p:cNvGraphicFramePr/>
          <p:nvPr/>
        </p:nvGraphicFramePr>
        <p:xfrm>
          <a:off x="952500" y="182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{2A29677A-9701-4FB9-A818-086B8F8B6B48}</a:tableStyleId>
              </a:tblPr>
              <a:tblGrid>
                <a:gridCol w="2437700"/>
                <a:gridCol w="2437700"/>
                <a:gridCol w="2437700"/>
                <a:gridCol w="2437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Parameters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ResNet50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ResNet101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ResNet152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Batch 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Epoch Number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Learning Rate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0.001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Optimizer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adam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adam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Loss Function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Deconvolutional Layer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b3d5db238_0_157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Training Result</a:t>
            </a:r>
            <a:endParaRPr/>
          </a:p>
        </p:txBody>
      </p:sp>
      <p:pic>
        <p:nvPicPr>
          <p:cNvPr descr="Indonesian" id="282" name="Google Shape;282;gab3d5db238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ab3d5db238_0_157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gab3d5db238_0_1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85" name="Google Shape;285;gab3d5db238_0_157"/>
          <p:cNvGraphicFramePr/>
          <p:nvPr/>
        </p:nvGraphicFramePr>
        <p:xfrm>
          <a:off x="304250" y="172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{2A29677A-9701-4FB9-A818-086B8F8B6B48}</a:tableStyleId>
              </a:tblPr>
              <a:tblGrid>
                <a:gridCol w="2494400"/>
                <a:gridCol w="9124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Heatmaps 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ResNet50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ResNet101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ResNet152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6" name="Google Shape;286;gab3d5db238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400" y="2329450"/>
            <a:ext cx="9004126" cy="7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ab3d5db238_0_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400" y="3591025"/>
            <a:ext cx="9004124" cy="70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ab3d5db238_0_1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0400" y="4824525"/>
            <a:ext cx="9004126" cy="70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b3d5db238_0_178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Training Result</a:t>
            </a:r>
            <a:endParaRPr/>
          </a:p>
        </p:txBody>
      </p:sp>
      <p:pic>
        <p:nvPicPr>
          <p:cNvPr descr="Indonesian" id="294" name="Google Shape;294;gab3d5db238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ab3d5db238_0_178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ab3d5db238_0_1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97" name="Google Shape;297;gab3d5db238_0_178"/>
          <p:cNvGraphicFramePr/>
          <p:nvPr/>
        </p:nvGraphicFramePr>
        <p:xfrm>
          <a:off x="223425" y="169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{2A29677A-9701-4FB9-A818-086B8F8B6B48}</a:tableStyleId>
              </a:tblPr>
              <a:tblGrid>
                <a:gridCol w="3915050"/>
                <a:gridCol w="3915050"/>
                <a:gridCol w="3915050"/>
              </a:tblGrid>
              <a:tr h="45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ResNet50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ResNet101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ResNet152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39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8" name="Google Shape;298;gab3d5db238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50" y="2142400"/>
            <a:ext cx="3070636" cy="1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ab3d5db238_0_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150" y="3991375"/>
            <a:ext cx="3070624" cy="1791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ab3d5db238_0_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8925" y="2418525"/>
            <a:ext cx="3934600" cy="29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ab3d5db238_0_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3475" y="2491375"/>
            <a:ext cx="3837450" cy="28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b3d5db238_0_196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Validation Result</a:t>
            </a:r>
            <a:endParaRPr/>
          </a:p>
        </p:txBody>
      </p:sp>
      <p:sp>
        <p:nvSpPr>
          <p:cNvPr id="307" name="Google Shape;307;gab3d5db238_0_196"/>
          <p:cNvSpPr txBox="1"/>
          <p:nvPr>
            <p:ph idx="1" type="body"/>
          </p:nvPr>
        </p:nvSpPr>
        <p:spPr>
          <a:xfrm>
            <a:off x="838200" y="5166875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pic>
        <p:nvPicPr>
          <p:cNvPr descr="Indonesian" id="308" name="Google Shape;308;gab3d5db238_0_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ab3d5db238_0_19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ab3d5db238_0_1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gab3d5db238_0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75" y="1901700"/>
            <a:ext cx="3631449" cy="2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ab3d5db238_0_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125" y="1901700"/>
            <a:ext cx="3631449" cy="241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ab3d5db238_0_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475" y="1901701"/>
            <a:ext cx="3631449" cy="241631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ab3d5db238_0_196"/>
          <p:cNvSpPr txBox="1"/>
          <p:nvPr/>
        </p:nvSpPr>
        <p:spPr>
          <a:xfrm>
            <a:off x="1736750" y="4393275"/>
            <a:ext cx="12135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ResNet50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ab3d5db238_0_196"/>
          <p:cNvSpPr txBox="1"/>
          <p:nvPr/>
        </p:nvSpPr>
        <p:spPr>
          <a:xfrm>
            <a:off x="5557100" y="4393263"/>
            <a:ext cx="12135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ResNet101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ab3d5db238_0_196"/>
          <p:cNvSpPr txBox="1"/>
          <p:nvPr/>
        </p:nvSpPr>
        <p:spPr>
          <a:xfrm>
            <a:off x="9377450" y="4393263"/>
            <a:ext cx="12135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ResNet152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b3d5db238_0_216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Validation Result</a:t>
            </a:r>
            <a:endParaRPr/>
          </a:p>
        </p:txBody>
      </p:sp>
      <p:sp>
        <p:nvSpPr>
          <p:cNvPr id="322" name="Google Shape;322;gab3d5db238_0_216"/>
          <p:cNvSpPr txBox="1"/>
          <p:nvPr>
            <p:ph idx="1" type="body"/>
          </p:nvPr>
        </p:nvSpPr>
        <p:spPr>
          <a:xfrm>
            <a:off x="904075" y="5766750"/>
            <a:ext cx="10515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Deeper network given better result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323" name="Google Shape;323;gab3d5db238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ab3d5db238_0_21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ab3d5db238_0_2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gab3d5db238_0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838" y="1564824"/>
            <a:ext cx="6929081" cy="40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ab3d5db238_0_216"/>
          <p:cNvSpPr txBox="1"/>
          <p:nvPr/>
        </p:nvSpPr>
        <p:spPr>
          <a:xfrm>
            <a:off x="9435625" y="4807175"/>
            <a:ext cx="2521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ab3d5db238_0_216"/>
          <p:cNvSpPr txBox="1"/>
          <p:nvPr/>
        </p:nvSpPr>
        <p:spPr>
          <a:xfrm>
            <a:off x="8908825" y="4974700"/>
            <a:ext cx="2605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AP = Average Precision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AR = Average Recall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838200" y="681037"/>
            <a:ext cx="10515600" cy="10096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Introduction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Dataset and Preprocess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Network Architecture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Loss function &amp; Optimizer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Experimental Results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Conclusion and Future Works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Reference</a:t>
            </a:r>
            <a:endParaRPr/>
          </a:p>
        </p:txBody>
      </p:sp>
      <p:pic>
        <p:nvPicPr>
          <p:cNvPr descr="Indonesian"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0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b5ca525a2_0_17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34" name="Google Shape;334;gab5ca525a2_0_17"/>
          <p:cNvSpPr txBox="1"/>
          <p:nvPr>
            <p:ph idx="1" type="body"/>
          </p:nvPr>
        </p:nvSpPr>
        <p:spPr>
          <a:xfrm>
            <a:off x="838200" y="1690825"/>
            <a:ext cx="10515600" cy="45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This simple algorithm can predicted the keypoint on the human body very well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deeper backbone (ResNet) given better accuracy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335" name="Google Shape;335;gab5ca525a2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ab5ca525a2_0_17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ab5ca525a2_0_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b5ca525a2_0_24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New Challenge and Future Works</a:t>
            </a:r>
            <a:endParaRPr/>
          </a:p>
        </p:txBody>
      </p:sp>
      <p:sp>
        <p:nvSpPr>
          <p:cNvPr id="343" name="Google Shape;343;gab5ca525a2_0_24"/>
          <p:cNvSpPr txBox="1"/>
          <p:nvPr>
            <p:ph idx="1" type="body"/>
          </p:nvPr>
        </p:nvSpPr>
        <p:spPr>
          <a:xfrm>
            <a:off x="838200" y="1690825"/>
            <a:ext cx="10515600" cy="4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Train the model using MPII dataset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Modify the number of deconvolutional layers 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Try to use another backbone model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344" name="Google Shape;344;gab5ca525a2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ab5ca525a2_0_24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ab5ca525a2_0_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b5ca525a2_0_3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Reference</a:t>
            </a:r>
            <a:endParaRPr/>
          </a:p>
        </p:txBody>
      </p:sp>
      <p:sp>
        <p:nvSpPr>
          <p:cNvPr id="352" name="Google Shape;352;gab5ca525a2_0_31"/>
          <p:cNvSpPr txBox="1"/>
          <p:nvPr>
            <p:ph idx="1" type="body"/>
          </p:nvPr>
        </p:nvSpPr>
        <p:spPr>
          <a:xfrm>
            <a:off x="838200" y="1690825"/>
            <a:ext cx="10515600" cy="4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https://arxiv.org/abs/1804.06208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https://cocodataset.org/#home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https://github.com/microsoft/human-pose-estimation.pytorch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https://towardsdatascience.com/an-overview-of-resnet-and-its-variants-5281e2f56035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https://towardsdatascience.com/breaking-down-mean-average-precision-map-ae462f623a52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353" name="Google Shape;353;gab5ca525a2_0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ab5ca525a2_0_3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ab5ca525a2_0_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onesian" id="360" name="Google Shape;360;gab3d5db238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ab3d5db238_0_204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ab3d5db238_0_20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appy National Thank You Day! - Inventionland" id="363" name="Google Shape;363;gab3d5db238_0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600" y="2256113"/>
            <a:ext cx="5352800" cy="23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b3d5db238_0_227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Eucledian Distance</a:t>
            </a:r>
            <a:endParaRPr/>
          </a:p>
        </p:txBody>
      </p:sp>
      <p:pic>
        <p:nvPicPr>
          <p:cNvPr descr="Indonesian" id="369" name="Google Shape;369;gab3d5db238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ab3d5db238_0_227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ab3d5db238_0_2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2" name="Google Shape;372;gab3d5db238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025" y="1690818"/>
            <a:ext cx="9830019" cy="487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b3d5db238_0_246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Accuracy Vs F1</a:t>
            </a:r>
            <a:endParaRPr/>
          </a:p>
        </p:txBody>
      </p:sp>
      <p:pic>
        <p:nvPicPr>
          <p:cNvPr descr="Indonesian" id="378" name="Google Shape;378;gab3d5db238_0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ab3d5db238_0_246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ab3d5db238_0_2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1" name="Google Shape;381;gab3d5db238_0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825" y="1626862"/>
            <a:ext cx="4141601" cy="486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ab3d5db238_0_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001" y="1690837"/>
            <a:ext cx="4198315" cy="4360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b3d5db238_0_27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OKS</a:t>
            </a:r>
            <a:endParaRPr/>
          </a:p>
        </p:txBody>
      </p:sp>
      <p:pic>
        <p:nvPicPr>
          <p:cNvPr descr="Indonesian" id="388" name="Google Shape;388;gab3d5db238_0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ab3d5db238_0_27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ab3d5db238_0_2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gab3d5db238_0_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550" y="1871462"/>
            <a:ext cx="94869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b3d5db238_0_288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Validation Result</a:t>
            </a:r>
            <a:endParaRPr/>
          </a:p>
        </p:txBody>
      </p:sp>
      <p:sp>
        <p:nvSpPr>
          <p:cNvPr id="397" name="Google Shape;397;gab3d5db238_0_288"/>
          <p:cNvSpPr txBox="1"/>
          <p:nvPr>
            <p:ph idx="1" type="body"/>
          </p:nvPr>
        </p:nvSpPr>
        <p:spPr>
          <a:xfrm>
            <a:off x="904075" y="4818800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Deeper network given better result</a:t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Arial"/>
              <a:buChar char="•"/>
            </a:pPr>
            <a:r>
              <a:t/>
            </a:r>
            <a:endParaRPr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donesian" id="398" name="Google Shape;398;gab3d5db238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ab3d5db238_0_288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gab3d5db238_0_2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01" name="Google Shape;401;gab3d5db238_0_288"/>
          <p:cNvGraphicFramePr/>
          <p:nvPr/>
        </p:nvGraphicFramePr>
        <p:xfrm>
          <a:off x="1482750" y="214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{2A29677A-9701-4FB9-A818-086B8F8B6B48}</a:tableStyleId>
              </a:tblPr>
              <a:tblGrid>
                <a:gridCol w="1539775"/>
                <a:gridCol w="1116925"/>
                <a:gridCol w="1116925"/>
                <a:gridCol w="1116925"/>
                <a:gridCol w="1116925"/>
                <a:gridCol w="1116925"/>
                <a:gridCol w="1116925"/>
                <a:gridCol w="1116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</a:t>
                      </a:r>
                      <a:endParaRPr b="1"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</a:t>
                      </a:r>
                      <a:r>
                        <a:rPr b="1" baseline="-25000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.5  </a:t>
                      </a:r>
                      <a:endParaRPr b="1"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</a:t>
                      </a:r>
                      <a:r>
                        <a:rPr b="1" baseline="-25000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.75</a:t>
                      </a:r>
                      <a:endParaRPr b="1"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</a:t>
                      </a:r>
                      <a:endParaRPr b="1"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</a:t>
                      </a:r>
                      <a:r>
                        <a:rPr b="1" baseline="-25000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.5  </a:t>
                      </a:r>
                      <a:endParaRPr b="1"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</a:t>
                      </a:r>
                      <a:r>
                        <a:rPr b="1" baseline="-25000" lang="en-US" sz="15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.75      </a:t>
                      </a:r>
                      <a:endParaRPr b="1"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b="1" sz="17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ResNet50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ResNet101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ResNet152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0.883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0.685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0.751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0.821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234f721fe_1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ga234f721f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2343150"/>
            <a:ext cx="63817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onesian" id="102" name="Google Shape;102;gab3d5db238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ab3d5db238_0_17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gab3d5db238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425" y="697779"/>
            <a:ext cx="9589144" cy="600779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ab3d5db238_0_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b3d5db238_1_29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Human Pose Estimation</a:t>
            </a:r>
            <a:endParaRPr/>
          </a:p>
        </p:txBody>
      </p:sp>
      <p:sp>
        <p:nvSpPr>
          <p:cNvPr id="111" name="Google Shape;111;gab3d5db238_1_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</a:t>
            </a:r>
            <a:r>
              <a:rPr lang="en-US"/>
              <a:t>efined as the problem of localization of human joints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 main goals is to detect keypoints of human body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Used for motion tracking, action recognition, animation, game, augmented reality, etc.</a:t>
            </a:r>
            <a:endParaRPr/>
          </a:p>
        </p:txBody>
      </p:sp>
      <p:pic>
        <p:nvPicPr>
          <p:cNvPr descr="Indonesian" id="112" name="Google Shape;112;gab3d5db238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ab3d5db238_1_29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ep Learning based Human Pose Estimation using OpenCV | Learn OpenCV" id="114" name="Google Shape;114;gab3d5db238_1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788" y="4132075"/>
            <a:ext cx="138112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Overview of Human Pose Estimation with Deep Learning - BeyondMinds" id="115" name="Google Shape;115;gab3d5db238_1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500" y="4307151"/>
            <a:ext cx="3236775" cy="1726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Xiv:2001.05097v1 [cs.CV] 15 Jan 2020" id="116" name="Google Shape;116;gab3d5db238_1_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9425" y="4160650"/>
            <a:ext cx="226695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ab3d5db238_1_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89c032220_0_0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COCO Dataset</a:t>
            </a:r>
            <a:endParaRPr/>
          </a:p>
        </p:txBody>
      </p:sp>
      <p:sp>
        <p:nvSpPr>
          <p:cNvPr id="123" name="Google Shape;123;ga89c032220_0_0"/>
          <p:cNvSpPr txBox="1"/>
          <p:nvPr>
            <p:ph idx="1" type="body"/>
          </p:nvPr>
        </p:nvSpPr>
        <p:spPr>
          <a:xfrm>
            <a:off x="838200" y="5166875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COCO </a:t>
            </a:r>
            <a:r>
              <a:rPr b="1"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train</a:t>
            </a: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test </a:t>
            </a: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sets contain more than 200k images and 250k person instances labeled with </a:t>
            </a:r>
            <a:r>
              <a:rPr b="1"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keypoints</a:t>
            </a: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600"/>
          </a:p>
        </p:txBody>
      </p:sp>
      <p:pic>
        <p:nvPicPr>
          <p:cNvPr descr="Indonesian" id="124" name="Google Shape;124;ga89c03222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a89c032220_0_0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a89c03222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1" y="2912181"/>
            <a:ext cx="5466051" cy="16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a89c03222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725" y="1564612"/>
            <a:ext cx="7620000" cy="23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a89c032220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b3d5db238_0_93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COCO </a:t>
            </a:r>
            <a:r>
              <a:rPr lang="en-US"/>
              <a:t>Dataset</a:t>
            </a:r>
            <a:endParaRPr/>
          </a:p>
        </p:txBody>
      </p:sp>
      <p:sp>
        <p:nvSpPr>
          <p:cNvPr id="134" name="Google Shape;134;gab3d5db238_0_93"/>
          <p:cNvSpPr txBox="1"/>
          <p:nvPr>
            <p:ph idx="1" type="body"/>
          </p:nvPr>
        </p:nvSpPr>
        <p:spPr>
          <a:xfrm>
            <a:off x="838200" y="5307975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keypoint task involves simultaneously detecting people and localizing their keypoint</a:t>
            </a:r>
            <a:endParaRPr sz="2600"/>
          </a:p>
        </p:txBody>
      </p:sp>
      <p:pic>
        <p:nvPicPr>
          <p:cNvPr descr="Indonesian" id="135" name="Google Shape;135;gab3d5db238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ab3d5db238_0_93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ab3d5db238_0_9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" name="Google Shape;138;gab3d5db238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075" y="2041813"/>
            <a:ext cx="5942649" cy="2818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bject Detection | Papers With Code" id="139" name="Google Shape;139;gab3d5db238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1075" y="1647699"/>
            <a:ext cx="3437425" cy="343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b3d5db238_1_4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Faster R-CNN</a:t>
            </a:r>
            <a:endParaRPr/>
          </a:p>
        </p:txBody>
      </p:sp>
      <p:pic>
        <p:nvPicPr>
          <p:cNvPr descr="Indonesian" id="145" name="Google Shape;145;gab3d5db238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ab3d5db238_1_4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ab3d5db238_1_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aper Summary: Faster R-CNN. Part of the series A Month of Machine… | by  Mike Plotz | Medium" id="148" name="Google Shape;148;gab3d5db238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900" y="1826449"/>
            <a:ext cx="3421526" cy="350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ab3d5db238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200" y="1750714"/>
            <a:ext cx="5795850" cy="3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ab3d5db238_1_41"/>
          <p:cNvSpPr txBox="1"/>
          <p:nvPr>
            <p:ph idx="1" type="body"/>
          </p:nvPr>
        </p:nvSpPr>
        <p:spPr>
          <a:xfrm>
            <a:off x="838200" y="5642175"/>
            <a:ext cx="105156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Faster R-CNN consists of the RPN and a Fast R-CNN detector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600"/>
              <a:buFont typeface="Arial"/>
              <a:buChar char="•"/>
            </a:pPr>
            <a:r>
              <a:rPr lang="en-US" sz="26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"the RPN module tells the Fast R-CNN module where to look."</a:t>
            </a:r>
            <a:endParaRPr sz="26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b5ca525a2_0_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System Flow Diagram</a:t>
            </a:r>
            <a:endParaRPr/>
          </a:p>
        </p:txBody>
      </p:sp>
      <p:sp>
        <p:nvSpPr>
          <p:cNvPr id="156" name="Google Shape;156;gab5ca525a2_0_1"/>
          <p:cNvSpPr txBox="1"/>
          <p:nvPr>
            <p:ph idx="1" type="body"/>
          </p:nvPr>
        </p:nvSpPr>
        <p:spPr>
          <a:xfrm>
            <a:off x="838200" y="5166875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Char char="•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The augmentation data set contain scales(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±</a:t>
            </a: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30%), rotates(</a:t>
            </a:r>
            <a:r>
              <a:rPr b="1" lang="en-US" sz="2000">
                <a:latin typeface="Times New Roman"/>
                <a:ea typeface="Times New Roman"/>
                <a:cs typeface="Times New Roman"/>
                <a:sym typeface="Times New Roman"/>
              </a:rPr>
              <a:t>±</a:t>
            </a: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40 degrees) and flip.</a:t>
            </a:r>
            <a:endParaRPr/>
          </a:p>
        </p:txBody>
      </p:sp>
      <p:pic>
        <p:nvPicPr>
          <p:cNvPr descr="Indonesian" id="157" name="Google Shape;157;gab5ca525a2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ab5ca525a2_0_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ab5ca525a2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25" y="2225575"/>
            <a:ext cx="2832826" cy="21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ab5ca525a2_0_1"/>
          <p:cNvPicPr preferRelativeResize="0"/>
          <p:nvPr/>
        </p:nvPicPr>
        <p:blipFill rotWithShape="1">
          <a:blip r:embed="rId4">
            <a:alphaModFix/>
          </a:blip>
          <a:srcRect b="8080" l="12194" r="49815" t="5682"/>
          <a:stretch/>
        </p:blipFill>
        <p:spPr>
          <a:xfrm>
            <a:off x="4242750" y="1926640"/>
            <a:ext cx="1599300" cy="27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ab5ca525a2_0_1"/>
          <p:cNvSpPr/>
          <p:nvPr/>
        </p:nvSpPr>
        <p:spPr>
          <a:xfrm>
            <a:off x="3461900" y="2957900"/>
            <a:ext cx="555000" cy="54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ab5ca525a2_0_1"/>
          <p:cNvSpPr txBox="1"/>
          <p:nvPr/>
        </p:nvSpPr>
        <p:spPr>
          <a:xfrm>
            <a:off x="2097850" y="2333000"/>
            <a:ext cx="1138200" cy="1909800"/>
          </a:xfrm>
          <a:prstGeom prst="rect">
            <a:avLst/>
          </a:prstGeom>
          <a:noFill/>
          <a:ln>
            <a:noFill/>
          </a:ln>
          <a:effectLst>
            <a:reflection blurRad="0" dir="5400000" dist="142875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ab5ca525a2_0_1"/>
          <p:cNvSpPr/>
          <p:nvPr/>
        </p:nvSpPr>
        <p:spPr>
          <a:xfrm>
            <a:off x="6209850" y="2957900"/>
            <a:ext cx="555000" cy="54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ab5ca525a2_0_1"/>
          <p:cNvSpPr/>
          <p:nvPr/>
        </p:nvSpPr>
        <p:spPr>
          <a:xfrm>
            <a:off x="7005550" y="2409500"/>
            <a:ext cx="1824900" cy="164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Data Augmentation</a:t>
            </a:r>
            <a:endParaRPr b="1" sz="1900"/>
          </a:p>
        </p:txBody>
      </p:sp>
      <p:sp>
        <p:nvSpPr>
          <p:cNvPr id="165" name="Google Shape;165;gab5ca525a2_0_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gab5ca525a2_0_1"/>
          <p:cNvSpPr/>
          <p:nvPr/>
        </p:nvSpPr>
        <p:spPr>
          <a:xfrm>
            <a:off x="9071150" y="2957900"/>
            <a:ext cx="555000" cy="54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ab5ca525a2_0_1"/>
          <p:cNvSpPr/>
          <p:nvPr/>
        </p:nvSpPr>
        <p:spPr>
          <a:xfrm>
            <a:off x="9866850" y="2409500"/>
            <a:ext cx="1824900" cy="1642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/>
              <a:t>Network Architecture</a:t>
            </a:r>
            <a:endParaRPr b="1" sz="1900"/>
          </a:p>
        </p:txBody>
      </p:sp>
      <p:sp>
        <p:nvSpPr>
          <p:cNvPr id="168" name="Google Shape;168;gab5ca525a2_0_1"/>
          <p:cNvSpPr/>
          <p:nvPr/>
        </p:nvSpPr>
        <p:spPr>
          <a:xfrm>
            <a:off x="511650" y="2281825"/>
            <a:ext cx="1200600" cy="1909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ab5ca525a2_0_1"/>
          <p:cNvSpPr txBox="1"/>
          <p:nvPr/>
        </p:nvSpPr>
        <p:spPr>
          <a:xfrm>
            <a:off x="3091900" y="3503300"/>
            <a:ext cx="1138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Faster R-CNN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b3d5db238_0_71"/>
          <p:cNvSpPr txBox="1"/>
          <p:nvPr>
            <p:ph type="title"/>
          </p:nvPr>
        </p:nvSpPr>
        <p:spPr>
          <a:xfrm>
            <a:off x="838200" y="681037"/>
            <a:ext cx="105156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Backbone - ResNet</a:t>
            </a:r>
            <a:endParaRPr/>
          </a:p>
        </p:txBody>
      </p:sp>
      <p:pic>
        <p:nvPicPr>
          <p:cNvPr descr="Indonesian" id="175" name="Google Shape;175;gab3d5db238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699"/>
            <a:ext cx="2667002" cy="53270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ab3d5db238_0_71"/>
          <p:cNvSpPr/>
          <p:nvPr/>
        </p:nvSpPr>
        <p:spPr>
          <a:xfrm>
            <a:off x="2781300" y="0"/>
            <a:ext cx="9410700" cy="5454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ab3d5db238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975" y="1579512"/>
            <a:ext cx="9410700" cy="514766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ab3d5db238_0_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2020-10-25T06:43:35Z</dcterms:created>
  <dc:creator>Jirayu Petchhan</dc:creator>
</cp:coreProperties>
</file>